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4" r:id="rId3"/>
    <p:sldId id="263" r:id="rId4"/>
    <p:sldId id="259" r:id="rId5"/>
    <p:sldId id="258" r:id="rId6"/>
    <p:sldId id="265" r:id="rId7"/>
    <p:sldId id="266" r:id="rId8"/>
    <p:sldId id="267" r:id="rId9"/>
    <p:sldId id="268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175" autoAdjust="0"/>
  </p:normalViewPr>
  <p:slideViewPr>
    <p:cSldViewPr snapToGrid="0">
      <p:cViewPr varScale="1">
        <p:scale>
          <a:sx n="100" d="100"/>
          <a:sy n="100" d="100"/>
        </p:scale>
        <p:origin x="8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24ACB-E7AA-42E6-AEC8-CC817543FFC2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4689C-6A09-4F01-ADC8-08AE870BE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9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Classes are intervals in which data is grouped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4689C-6A09-4F01-ADC8-08AE870BEA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65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Classes are intervals in which data is grouped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B4689C-6A09-4F01-ADC8-08AE870BEAD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93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EA21F-F8FD-4682-94B3-0A99465C8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0EA65-9245-CC4F-FDA2-E5F46F7F2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7A2B5-EF73-ECE4-205A-B9E711BF3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676D7-BE6D-445D-8936-DB170A3A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7BED9-3919-3743-D3CE-9C3F6F3E6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4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30804-3ADC-04E8-36D2-922AE5CDB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1972AD-5875-F517-EE1C-305914446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A3CE7-2063-CF07-D904-FF6EB100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21E86-D3C9-5B54-EF7D-8509FCAC3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72B84-1220-3A85-54EE-A1D8ABAD3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19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2067D5-6B6E-160A-60CC-D7A7DD9A93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A620D-A2E4-E1F4-F0D5-3CD9B6C8A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7CE7A-72ED-4F27-3AFB-DB81FE57B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8E927-51CD-E13F-E61C-614B3898B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6B55-8BDA-F3D4-B246-46396A4D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5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E9483-5A18-6154-E105-0BDA53C6E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47A78-B306-94B9-782C-5CEA37F22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6CF4C-394F-BAF9-82CA-6756C40F5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4C8C0-187C-0BD9-8D17-78155C7B0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962BF-D741-3F60-FB0B-559C5A37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43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DED07-FD01-0179-E66C-85EBBC71E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F129C-FE84-64B9-EB71-FA5B32B9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30622-BEC7-9AAB-86FB-922B8110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CBAB7F-4219-2EBB-6EE0-56D6C3110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D401C1-B8D6-785D-6AC4-1C3467F7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3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1611C-38B2-4CBA-DA64-799D9784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F68E1-F64C-C061-1932-DEEF27E39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2A3F3D-7CF4-3C86-3FAC-BDC547F5E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1053D7-0587-FDCA-8030-E6B84CFC9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E1BC73-D48F-2AD9-9A27-83F23A1B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212E4-CE5E-065A-5270-90FAB1829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3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73198-1342-7F11-AA18-0EEB8D83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5E9F44-97C2-BEB7-0837-B20D17357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0A14B1-EAC0-0523-A402-534A797AF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2EAF19-1326-5FC0-3104-43E178764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703E9C-31C7-2F4F-0AFD-D53CAE48D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5D0405-B9BC-D178-69A2-3C081B4DA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12530A-BD97-ADBE-5312-E53BC721C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9ECB3D-C4AC-92C6-2B19-63D3D27F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7185-BEA2-362A-9D15-DC8FFA4BA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CBDECA-774F-3D82-0039-DBECCD0DC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9C826A-BC34-5971-27A7-843A1FF66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BE622B-5273-6403-B2B9-656F703CD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34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0B622-31AA-B12E-20EE-9A4D3934C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609B1-27AC-4A9B-4E92-BE85BCDC8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65C00-72E5-A3D2-1FF1-F9B5E338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FF488-5BA5-8A28-B62F-2242342B8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0D470B-2692-2DDE-269A-B0BC1FC79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89E816-A5D3-2B7E-32BD-158ABB921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6A581-FC16-8CBF-FD6D-DA87B4D59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9D23AE-E353-35AA-4D74-544C65CE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BADE4-E492-A32A-0161-C2618C93F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9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5508F-4F50-3EB2-E989-D1B163705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F90728-6186-222C-6FE8-C1F6FB113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959A8-75E4-34AA-FB1A-0E68DC7C4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6523D-CFF3-3E7E-E9F4-B348D9A27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6AF42-64A6-DD41-96B0-EFBFFC44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6955C-2B92-086E-742B-BBE5E003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7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363D4F-AD89-4E1A-4D06-5330AF1C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EA527-830B-BC1F-2996-279AD8D67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F8BE9-05CA-63BF-1FB7-855FAE309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0E24F-7273-45A7-8D63-06362B54003F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28E34-0890-CB4E-6FD4-0DF367C84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0406A-083F-FA12-9096-37A27BBA9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D4E5C-E57C-4B17-9587-89818DA6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5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5C42-6C64-A5D0-C618-32EF447F7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2 Measures of location and spread  </a:t>
            </a:r>
            <a:r>
              <a:rPr lang="en-US" sz="1400" dirty="0"/>
              <a:t>p</a:t>
            </a:r>
            <a:r>
              <a:rPr lang="en-US" sz="1400" i="1" dirty="0"/>
              <a:t>g</a:t>
            </a:r>
            <a:r>
              <a:rPr lang="en-US" sz="1400" dirty="0"/>
              <a:t>. 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0381A-05BB-FF34-7C4E-910E436E0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1032951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F3F620A-5A6F-2DD4-5BC3-0762A2B3C57F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dirty="0"/>
              <a:t>Combining means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22DD2E-6F89-30BF-E6B5-169F07BB7F0C}"/>
                  </a:ext>
                </a:extLst>
              </p:cNvPr>
              <p:cNvSpPr txBox="1"/>
              <p:nvPr/>
            </p:nvSpPr>
            <p:spPr>
              <a:xfrm>
                <a:off x="1015217" y="2055813"/>
                <a:ext cx="2995692" cy="10623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8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̄</m:t>
                      </m:r>
                      <m:r>
                        <a:rPr lang="en-US" sz="28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/>
                          </m:sSubSup>
                          <m:sSubSup>
                            <m:sSubSup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̄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/>
                          </m:sSubSup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  <m:sSubSup>
                            <m:sSubSup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̄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rgbClr val="0070C0"/>
                              </a:solidFill>
                            </a:rPr>
                            <m:t>​</m:t>
                          </m:r>
                        </m:num>
                        <m:den>
                          <m:sSubSup>
                            <m:sSubSup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/>
                          </m:sSubSup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80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022DD2E-6F89-30BF-E6B5-169F07BB7F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217" y="2055813"/>
                <a:ext cx="2995692" cy="106234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107AB0-2127-7972-A991-2A28031302BF}"/>
                  </a:ext>
                </a:extLst>
              </p:cNvPr>
              <p:cNvSpPr txBox="1"/>
              <p:nvPr/>
            </p:nvSpPr>
            <p:spPr>
              <a:xfrm>
                <a:off x="1015217" y="3856038"/>
                <a:ext cx="7809895" cy="6908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̄</m:t>
                    </m:r>
                    <m:r>
                      <a:rPr lang="en-US" sz="28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𝑥𝑓</m:t>
                            </m:r>
                          </m:e>
                        </m:nary>
                        <m:r>
                          <m:rPr>
                            <m:nor/>
                          </m:rPr>
                          <a:rPr lang="en-US" sz="2800">
                            <a:solidFill>
                              <a:srgbClr val="0070C0"/>
                            </a:solidFill>
                          </a:rPr>
                          <m:t>​</m:t>
                        </m:r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sz="28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8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</m:nary>
                      </m:den>
                    </m:f>
                  </m:oMath>
                </a14:m>
                <a:r>
                  <a:rPr lang="en-US" sz="2800" dirty="0">
                    <a:solidFill>
                      <a:srgbClr val="0070C0"/>
                    </a:solidFill>
                  </a:rPr>
                  <a:t>         , wherein  </a:t>
                </a:r>
                <a:r>
                  <a:rPr lang="en-US" sz="2800" i="1" dirty="0">
                    <a:solidFill>
                      <a:srgbClr val="0070C0"/>
                    </a:solidFill>
                  </a:rPr>
                  <a:t>x = data values, f = frequency</a:t>
                </a:r>
                <a:r>
                  <a:rPr lang="en-US" sz="2800" dirty="0">
                    <a:solidFill>
                      <a:srgbClr val="0070C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E107AB0-2127-7972-A991-2A2803130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5217" y="3856038"/>
                <a:ext cx="7809895" cy="690830"/>
              </a:xfrm>
              <a:prstGeom prst="rect">
                <a:avLst/>
              </a:prstGeom>
              <a:blipFill>
                <a:blip r:embed="rId3"/>
                <a:stretch>
                  <a:fillRect r="-1795" b="-10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386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5C42-6C64-A5D0-C618-32EF447F7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2 Measures of location and spread  </a:t>
            </a:r>
            <a:r>
              <a:rPr lang="en-US" sz="1400" dirty="0"/>
              <a:t>p</a:t>
            </a:r>
            <a:r>
              <a:rPr lang="en-US" sz="1400" i="1" dirty="0"/>
              <a:t>g</a:t>
            </a:r>
            <a:r>
              <a:rPr lang="en-US" sz="1400" dirty="0"/>
              <a:t>. 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0381A-05BB-FF34-7C4E-910E436E0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2750159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5C42-6C64-A5D0-C618-32EF447F74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2 Measures of location and spread  </a:t>
            </a:r>
            <a:r>
              <a:rPr lang="en-US" sz="1400" dirty="0"/>
              <a:t>p</a:t>
            </a:r>
            <a:r>
              <a:rPr lang="en-US" sz="1400" i="1" dirty="0"/>
              <a:t>g</a:t>
            </a:r>
            <a:r>
              <a:rPr lang="en-US" sz="1400" dirty="0"/>
              <a:t>. 5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30381A-05BB-FF34-7C4E-910E436E0C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3489144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F30381A-05BB-FF34-7C4E-910E436E0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192" y="772573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Quick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A340BA-75B5-78FF-490F-1E9E9E01F5F8}"/>
                  </a:ext>
                </a:extLst>
              </p:cNvPr>
              <p:cNvSpPr txBox="1"/>
              <p:nvPr/>
            </p:nvSpPr>
            <p:spPr>
              <a:xfrm>
                <a:off x="771931" y="1445788"/>
                <a:ext cx="1791068" cy="797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𝑚𝑒𝑎𝑛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rgbClr val="0070C0"/>
                              </a:solidFill>
                            </a:rPr>
                            <m:t>∑</m:t>
                          </m:r>
                          <m:r>
                            <m:rPr>
                              <m:nor/>
                            </m:rPr>
                            <a:rPr lang="en-US" sz="2800" i="1">
                              <a:solidFill>
                                <a:srgbClr val="0070C0"/>
                              </a:solidFill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rgbClr val="0070C0"/>
                              </a:solidFill>
                            </a:rPr>
                            <m:t>​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A340BA-75B5-78FF-490F-1E9E9E01F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31" y="1445788"/>
                <a:ext cx="1791068" cy="7971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15AB489-BC17-4C8A-9E14-8849C5F29EB1}"/>
              </a:ext>
            </a:extLst>
          </p:cNvPr>
          <p:cNvSpPr txBox="1"/>
          <p:nvPr/>
        </p:nvSpPr>
        <p:spPr>
          <a:xfrm>
            <a:off x="618946" y="2844211"/>
            <a:ext cx="110784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Söhne"/>
              </a:rPr>
              <a:t>The </a:t>
            </a:r>
            <a:r>
              <a:rPr lang="en-US" sz="2400" b="1" i="0" dirty="0">
                <a:effectLst/>
                <a:latin typeface="Söhne"/>
              </a:rPr>
              <a:t>median</a:t>
            </a:r>
            <a:r>
              <a:rPr lang="en-US" sz="2400" b="0" i="0" dirty="0">
                <a:effectLst/>
                <a:latin typeface="Söhne"/>
              </a:rPr>
              <a:t> is the middle value of a data set when it is arranged in ascending or descending order.  If there's an even number of data points, the median is the average of the two middle numbers.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6705EC-1717-C091-031E-339A4CFECC72}"/>
              </a:ext>
            </a:extLst>
          </p:cNvPr>
          <p:cNvSpPr txBox="1"/>
          <p:nvPr/>
        </p:nvSpPr>
        <p:spPr>
          <a:xfrm>
            <a:off x="618946" y="4950547"/>
            <a:ext cx="8628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Söhne"/>
              </a:rPr>
              <a:t>The </a:t>
            </a:r>
            <a:r>
              <a:rPr lang="en-US" sz="2400" b="1" i="0" dirty="0">
                <a:effectLst/>
                <a:latin typeface="Söhne"/>
              </a:rPr>
              <a:t>mode</a:t>
            </a:r>
            <a:r>
              <a:rPr lang="en-US" sz="2400" b="0" i="0" dirty="0">
                <a:effectLst/>
                <a:latin typeface="Söhne"/>
              </a:rPr>
              <a:t> is the </a:t>
            </a:r>
            <a:r>
              <a:rPr lang="en-US" sz="2400" dirty="0">
                <a:latin typeface="Söhne"/>
              </a:rPr>
              <a:t>most repeated value</a:t>
            </a:r>
            <a:r>
              <a:rPr lang="en-US" sz="2400" b="0" i="0" dirty="0">
                <a:effectLst/>
                <a:latin typeface="Söhne"/>
              </a:rPr>
              <a:t>. 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B21646-1857-CC7A-F032-211A8D5A7ACA}"/>
              </a:ext>
            </a:extLst>
          </p:cNvPr>
          <p:cNvSpPr txBox="1"/>
          <p:nvPr/>
        </p:nvSpPr>
        <p:spPr>
          <a:xfrm>
            <a:off x="2215910" y="4119205"/>
            <a:ext cx="6172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dirty="0">
                <a:solidFill>
                  <a:srgbClr val="7030A0"/>
                </a:solidFill>
                <a:effectLst/>
                <a:latin typeface="Söhne"/>
              </a:rPr>
              <a:t>{1, 3, 5, 7, 9, 11}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0DEC6F-5BFB-9DC8-28CD-9F00663E6669}"/>
              </a:ext>
            </a:extLst>
          </p:cNvPr>
          <p:cNvSpPr txBox="1"/>
          <p:nvPr/>
        </p:nvSpPr>
        <p:spPr>
          <a:xfrm>
            <a:off x="618946" y="5843444"/>
            <a:ext cx="8628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Söhne"/>
              </a:rPr>
              <a:t>The </a:t>
            </a:r>
            <a:r>
              <a:rPr lang="en-US" sz="2400" b="1" i="0" dirty="0">
                <a:effectLst/>
                <a:latin typeface="Söhne"/>
              </a:rPr>
              <a:t>range</a:t>
            </a:r>
            <a:r>
              <a:rPr lang="en-US" sz="2400" b="0" i="0" dirty="0">
                <a:effectLst/>
                <a:latin typeface="Söhne"/>
              </a:rPr>
              <a:t> is </a:t>
            </a:r>
            <a:r>
              <a:rPr lang="en-US" sz="2400" dirty="0">
                <a:latin typeface="Söhne"/>
              </a:rPr>
              <a:t>obtained using maximum value – minimum value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81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F30381A-05BB-FF34-7C4E-910E436E0C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1192" y="772573"/>
            <a:ext cx="9144000" cy="1655762"/>
          </a:xfrm>
        </p:spPr>
        <p:txBody>
          <a:bodyPr/>
          <a:lstStyle/>
          <a:p>
            <a:pPr algn="l"/>
            <a:r>
              <a:rPr lang="en-US" dirty="0"/>
              <a:t>Quick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A340BA-75B5-78FF-490F-1E9E9E01F5F8}"/>
                  </a:ext>
                </a:extLst>
              </p:cNvPr>
              <p:cNvSpPr txBox="1"/>
              <p:nvPr/>
            </p:nvSpPr>
            <p:spPr>
              <a:xfrm>
                <a:off x="771931" y="1445788"/>
                <a:ext cx="1791068" cy="7971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𝑚𝑒𝑎𝑛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rgbClr val="0070C0"/>
                              </a:solidFill>
                            </a:rPr>
                            <m:t>∑</m:t>
                          </m:r>
                          <m:r>
                            <m:rPr>
                              <m:nor/>
                            </m:rPr>
                            <a:rPr lang="en-US" sz="2800" i="1">
                              <a:solidFill>
                                <a:srgbClr val="0070C0"/>
                              </a:solidFill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US" sz="2800">
                              <a:solidFill>
                                <a:srgbClr val="0070C0"/>
                              </a:solidFill>
                            </a:rPr>
                            <m:t>​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CA340BA-75B5-78FF-490F-1E9E9E01F5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31" y="1445788"/>
                <a:ext cx="1791068" cy="7971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15AB489-BC17-4C8A-9E14-8849C5F29EB1}"/>
              </a:ext>
            </a:extLst>
          </p:cNvPr>
          <p:cNvSpPr txBox="1"/>
          <p:nvPr/>
        </p:nvSpPr>
        <p:spPr>
          <a:xfrm>
            <a:off x="618946" y="2844211"/>
            <a:ext cx="1107847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Söhne"/>
              </a:rPr>
              <a:t>The </a:t>
            </a:r>
            <a:r>
              <a:rPr lang="en-US" sz="2400" b="1" i="0" dirty="0">
                <a:effectLst/>
                <a:latin typeface="Söhne"/>
              </a:rPr>
              <a:t>median</a:t>
            </a:r>
            <a:r>
              <a:rPr lang="en-US" sz="2400" b="0" i="0" dirty="0">
                <a:effectLst/>
                <a:latin typeface="Söhne"/>
              </a:rPr>
              <a:t> is the middle value of a data set when it is arranged in ascending or descending order.  If there's an even number of data points, the median is the average of the two middle numbers.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6705EC-1717-C091-031E-339A4CFECC72}"/>
              </a:ext>
            </a:extLst>
          </p:cNvPr>
          <p:cNvSpPr txBox="1"/>
          <p:nvPr/>
        </p:nvSpPr>
        <p:spPr>
          <a:xfrm>
            <a:off x="618946" y="4950547"/>
            <a:ext cx="8628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Söhne"/>
              </a:rPr>
              <a:t>The </a:t>
            </a:r>
            <a:r>
              <a:rPr lang="en-US" sz="2400" b="1" i="0" dirty="0">
                <a:effectLst/>
                <a:latin typeface="Söhne"/>
              </a:rPr>
              <a:t>mode</a:t>
            </a:r>
            <a:r>
              <a:rPr lang="en-US" sz="2400" b="0" i="0" dirty="0">
                <a:effectLst/>
                <a:latin typeface="Söhne"/>
              </a:rPr>
              <a:t> is the </a:t>
            </a:r>
            <a:r>
              <a:rPr lang="en-US" sz="2400" dirty="0">
                <a:latin typeface="Söhne"/>
              </a:rPr>
              <a:t>most repeated value</a:t>
            </a:r>
            <a:r>
              <a:rPr lang="en-US" sz="2400" b="0" i="0" dirty="0">
                <a:effectLst/>
                <a:latin typeface="Söhne"/>
              </a:rPr>
              <a:t>. </a:t>
            </a:r>
            <a:endParaRPr lang="en-US" sz="2400" dirty="0"/>
          </a:p>
        </p:txBody>
      </p:sp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76B9D5AF-BA23-0FDC-2229-3242E238AA57}"/>
              </a:ext>
            </a:extLst>
          </p:cNvPr>
          <p:cNvSpPr/>
          <p:nvPr/>
        </p:nvSpPr>
        <p:spPr>
          <a:xfrm>
            <a:off x="3476444" y="1130060"/>
            <a:ext cx="3260785" cy="474453"/>
          </a:xfrm>
          <a:prstGeom prst="wedgeRoundRectCallout">
            <a:avLst>
              <a:gd name="adj1" fmla="val -76412"/>
              <a:gd name="adj2" fmla="val 5159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the sum of all data values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0D6AFDB0-80DA-ACA6-8E08-9DA6A764F819}"/>
              </a:ext>
            </a:extLst>
          </p:cNvPr>
          <p:cNvSpPr/>
          <p:nvPr/>
        </p:nvSpPr>
        <p:spPr>
          <a:xfrm>
            <a:off x="3476444" y="2095038"/>
            <a:ext cx="3260785" cy="474453"/>
          </a:xfrm>
          <a:prstGeom prst="wedgeRoundRectCallout">
            <a:avLst>
              <a:gd name="adj1" fmla="val -79322"/>
              <a:gd name="adj2" fmla="val -3386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0" i="0" dirty="0">
                <a:solidFill>
                  <a:schemeClr val="tx1"/>
                </a:solidFill>
                <a:effectLst/>
                <a:latin typeface="Söhne"/>
              </a:rPr>
              <a:t>the number of data values.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B21646-1857-CC7A-F032-211A8D5A7ACA}"/>
              </a:ext>
            </a:extLst>
          </p:cNvPr>
          <p:cNvSpPr txBox="1"/>
          <p:nvPr/>
        </p:nvSpPr>
        <p:spPr>
          <a:xfrm>
            <a:off x="2215910" y="4119205"/>
            <a:ext cx="6172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i="0" dirty="0">
                <a:solidFill>
                  <a:srgbClr val="7030A0"/>
                </a:solidFill>
                <a:effectLst/>
                <a:latin typeface="Söhne"/>
              </a:rPr>
              <a:t>{1, 3, 5, 7, 9, 11}</a:t>
            </a:r>
            <a:endParaRPr lang="en-US" sz="2000" b="1" dirty="0">
              <a:solidFill>
                <a:srgbClr val="7030A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0DEC6F-5BFB-9DC8-28CD-9F00663E6669}"/>
              </a:ext>
            </a:extLst>
          </p:cNvPr>
          <p:cNvSpPr txBox="1"/>
          <p:nvPr/>
        </p:nvSpPr>
        <p:spPr>
          <a:xfrm>
            <a:off x="618946" y="5843444"/>
            <a:ext cx="86285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Söhne"/>
              </a:rPr>
              <a:t>The </a:t>
            </a:r>
            <a:r>
              <a:rPr lang="en-US" sz="2400" b="1" i="0" dirty="0">
                <a:effectLst/>
                <a:latin typeface="Söhne"/>
              </a:rPr>
              <a:t>range</a:t>
            </a:r>
            <a:r>
              <a:rPr lang="en-US" sz="2400" b="0" i="0" dirty="0">
                <a:effectLst/>
                <a:latin typeface="Söhne"/>
              </a:rPr>
              <a:t> is </a:t>
            </a:r>
            <a:r>
              <a:rPr lang="en-US" sz="2400" dirty="0">
                <a:latin typeface="Söhne"/>
              </a:rPr>
              <a:t>obtained using maximum value – minimum value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0491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5C42-6C64-A5D0-C618-32EF447F7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types of data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2216729-FDF7-1FE7-4096-76579CD41D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1352" y="1523699"/>
            <a:ext cx="6638378" cy="4532043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2647585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F5B3E2-4F37-AB63-F18A-3DFD09FD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389FCA0-B2BD-B676-9B69-F7F8D39523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1514" y="942779"/>
            <a:ext cx="8121768" cy="4560873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</p:spTree>
    <p:extLst>
      <p:ext uri="{BB962C8B-B14F-4D97-AF65-F5344CB8AC3E}">
        <p14:creationId xmlns:p14="http://schemas.microsoft.com/office/powerpoint/2010/main" val="2886637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F5B3E2-4F37-AB63-F18A-3DFD09FD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389FCA0-B2BD-B676-9B69-F7F8D39523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71514" y="942779"/>
            <a:ext cx="8121768" cy="4560873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FE85E4-EC4B-7DF9-598C-C13E55CA2425}"/>
              </a:ext>
            </a:extLst>
          </p:cNvPr>
          <p:cNvSpPr txBox="1"/>
          <p:nvPr/>
        </p:nvSpPr>
        <p:spPr>
          <a:xfrm>
            <a:off x="838200" y="5693434"/>
            <a:ext cx="1035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{39,39,39,40,40,40,40,40,40,40,40,40,40,40,40,40,40,40,40,40,41,…..}</a:t>
            </a:r>
          </a:p>
        </p:txBody>
      </p:sp>
    </p:spTree>
    <p:extLst>
      <p:ext uri="{BB962C8B-B14F-4D97-AF65-F5344CB8AC3E}">
        <p14:creationId xmlns:p14="http://schemas.microsoft.com/office/powerpoint/2010/main" val="2358213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7F5B3E2-4F37-AB63-F18A-3DFD09FD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8389FCA0-B2BD-B676-9B69-F7F8D39523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8593" y="889771"/>
            <a:ext cx="8121768" cy="4560873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FE85E4-EC4B-7DF9-598C-C13E55CA2425}"/>
              </a:ext>
            </a:extLst>
          </p:cNvPr>
          <p:cNvSpPr txBox="1"/>
          <p:nvPr/>
        </p:nvSpPr>
        <p:spPr>
          <a:xfrm>
            <a:off x="838200" y="5693434"/>
            <a:ext cx="1035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{39,39,39,40,40,40,40,40,40,40,40,40,40,40,40,40,40,40,40,40,41,…..}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0171E-7939-B0B8-2D72-943A5459B0B6}"/>
              </a:ext>
            </a:extLst>
          </p:cNvPr>
          <p:cNvSpPr txBox="1"/>
          <p:nvPr/>
        </p:nvSpPr>
        <p:spPr>
          <a:xfrm>
            <a:off x="8686800" y="5503652"/>
            <a:ext cx="31313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&gt;&gt; Page 7.</a:t>
            </a:r>
          </a:p>
        </p:txBody>
      </p:sp>
    </p:spTree>
    <p:extLst>
      <p:ext uri="{BB962C8B-B14F-4D97-AF65-F5344CB8AC3E}">
        <p14:creationId xmlns:p14="http://schemas.microsoft.com/office/powerpoint/2010/main" val="2503356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10">
            <a:extLst>
              <a:ext uri="{FF2B5EF4-FFF2-40B4-BE49-F238E27FC236}">
                <a16:creationId xmlns:a16="http://schemas.microsoft.com/office/drawing/2014/main" id="{75B26A21-BDB7-5180-CA95-E82A3BB9E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07424"/>
            <a:ext cx="8121768" cy="4560873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17F5B3E2-4F37-AB63-F18A-3DFD09FD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27D86-043E-3DE4-DC18-BEA03D5C45B6}"/>
              </a:ext>
            </a:extLst>
          </p:cNvPr>
          <p:cNvSpPr txBox="1"/>
          <p:nvPr/>
        </p:nvSpPr>
        <p:spPr>
          <a:xfrm>
            <a:off x="6408915" y="1690688"/>
            <a:ext cx="6172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effectLst/>
                <a:highlight>
                  <a:srgbClr val="FFFF00"/>
                </a:highlight>
                <a:latin typeface="Söhne"/>
              </a:rPr>
              <a:t>Class Boundaries:</a:t>
            </a:r>
            <a:r>
              <a:rPr lang="en-US" b="0" i="0" dirty="0">
                <a:solidFill>
                  <a:srgbClr val="D1D5DB"/>
                </a:solidFill>
                <a:effectLst/>
                <a:highlight>
                  <a:srgbClr val="FFFF00"/>
                </a:highlight>
                <a:latin typeface="Söhne"/>
              </a:rPr>
              <a:t> </a:t>
            </a:r>
            <a:r>
              <a:rPr lang="en-US" b="0" i="0" dirty="0">
                <a:solidFill>
                  <a:schemeClr val="accent1">
                    <a:lumMod val="75000"/>
                  </a:schemeClr>
                </a:solidFill>
                <a:effectLst/>
                <a:latin typeface="Söhne"/>
              </a:rPr>
              <a:t>These are the values halfway between the upper limit of one class and the lower limit of the next class.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12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A24192-3FDB-D30D-FD9F-3519178C14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9" t="-323" r="1317" b="1332"/>
          <a:stretch/>
        </p:blipFill>
        <p:spPr>
          <a:xfrm>
            <a:off x="0" y="1161331"/>
            <a:ext cx="6408915" cy="48203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57009F0-A12E-C955-E0E9-8A0DCF726739}"/>
              </a:ext>
            </a:extLst>
          </p:cNvPr>
          <p:cNvSpPr/>
          <p:nvPr/>
        </p:nvSpPr>
        <p:spPr>
          <a:xfrm>
            <a:off x="0" y="0"/>
            <a:ext cx="3821502" cy="64698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Statistics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541161-3B4D-0EBE-6D65-AAD66F4E49C9}"/>
              </a:ext>
            </a:extLst>
          </p:cNvPr>
          <p:cNvSpPr txBox="1"/>
          <p:nvPr/>
        </p:nvSpPr>
        <p:spPr>
          <a:xfrm>
            <a:off x="6408915" y="1690688"/>
            <a:ext cx="61722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i="0" dirty="0">
                <a:effectLst/>
                <a:highlight>
                  <a:srgbClr val="FFFF00"/>
                </a:highlight>
                <a:latin typeface="Söhne"/>
              </a:rPr>
              <a:t>Class Boundaries:</a:t>
            </a:r>
            <a:r>
              <a:rPr lang="en-US" b="0" i="0" dirty="0">
                <a:solidFill>
                  <a:srgbClr val="D1D5DB"/>
                </a:solidFill>
                <a:effectLst/>
                <a:highlight>
                  <a:srgbClr val="FFFF00"/>
                </a:highlight>
                <a:latin typeface="Söhne"/>
              </a:rPr>
              <a:t> </a:t>
            </a:r>
            <a:r>
              <a:rPr lang="en-US" b="0" i="0" dirty="0">
                <a:solidFill>
                  <a:schemeClr val="accent1">
                    <a:lumMod val="75000"/>
                  </a:schemeClr>
                </a:solidFill>
                <a:effectLst/>
                <a:latin typeface="Söhne"/>
              </a:rPr>
              <a:t>These are the values halfway between the upper limit of one class and the lower limit of the next class.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67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303</Words>
  <Application>Microsoft Office PowerPoint</Application>
  <PresentationFormat>Widescreen</PresentationFormat>
  <Paragraphs>42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Söhne</vt:lpstr>
      <vt:lpstr>Office Theme</vt:lpstr>
      <vt:lpstr>2 Measures of location and spread  pg. 5</vt:lpstr>
      <vt:lpstr>PowerPoint Presentation</vt:lpstr>
      <vt:lpstr>PowerPoint Presentation</vt:lpstr>
      <vt:lpstr>2 types of data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 Measures of location and spread  pg. 5</vt:lpstr>
      <vt:lpstr>2 Measures of location and spread  pg.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Ahmed</cp:lastModifiedBy>
  <cp:revision>46</cp:revision>
  <dcterms:created xsi:type="dcterms:W3CDTF">2023-09-11T19:48:59Z</dcterms:created>
  <dcterms:modified xsi:type="dcterms:W3CDTF">2023-09-11T21:25:04Z</dcterms:modified>
</cp:coreProperties>
</file>